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62" r:id="rId4"/>
    <p:sldId id="258" r:id="rId5"/>
    <p:sldId id="260" r:id="rId6"/>
    <p:sldId id="263" r:id="rId7"/>
    <p:sldId id="264" r:id="rId8"/>
    <p:sldId id="259" r:id="rId9"/>
    <p:sldId id="266" r:id="rId10"/>
    <p:sldId id="261" r:id="rId11"/>
    <p:sldId id="270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F69AB-6E59-DA40-9A19-6538A550DDCF}" type="datetimeFigureOut">
              <a:rPr lang="en-US" smtClean="0"/>
              <a:t>6/1/17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A9DB2-0157-5E46-860D-BAFD1245E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395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24FB6-B6D0-4242-9927-60C15710A931}" type="datetimeFigureOut">
              <a:rPr lang="en-US" smtClean="0"/>
              <a:t>6/1/17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FA1A58-2403-044B-ADC7-218A67525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3751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9A19C-2180-9741-9C2A-E38B8A422E89}" type="datetime1">
              <a:rPr lang="en-US" smtClean="0"/>
              <a:t>6/1/17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332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04E5-1C9F-414B-AA0E-5A60546CECCC}" type="datetime1">
              <a:rPr lang="en-US" smtClean="0"/>
              <a:t>6/1/17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603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C698E-45D2-C74C-B158-B25B86B31A3B}" type="datetime1">
              <a:rPr lang="en-US" smtClean="0"/>
              <a:t>6/1/17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64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03DE6-96C1-5241-B2BF-D9B338EC9478}" type="datetime1">
              <a:rPr lang="en-US" smtClean="0"/>
              <a:t>6/1/17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37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C773-4D27-1242-9C60-998CBB581C46}" type="datetime1">
              <a:rPr lang="en-US" smtClean="0"/>
              <a:t>6/1/17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40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24FB-F452-414D-8ABB-B7717854F5D5}" type="datetime1">
              <a:rPr lang="en-US" smtClean="0"/>
              <a:t>6/1/17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602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99E3A-8369-4C41-A8F2-BDA9BB9467D4}" type="datetime1">
              <a:rPr lang="en-US" smtClean="0"/>
              <a:t>6/1/17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46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A77B3-E6D0-544A-B59C-2F6F9C19E0FE}" type="datetime1">
              <a:rPr lang="en-US" smtClean="0"/>
              <a:t>6/1/17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860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E4343-E179-9A49-B52B-A20DB1ED3099}" type="datetime1">
              <a:rPr lang="en-US" smtClean="0"/>
              <a:t>6/1/17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50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5F4EA-3A86-6240-9D02-64AA7CD84493}" type="datetime1">
              <a:rPr lang="en-US" smtClean="0"/>
              <a:t>6/1/17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018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10DAD-BA3B-B945-9C57-03752EA90AB9}" type="datetime1">
              <a:rPr lang="en-US" smtClean="0"/>
              <a:t>6/1/17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619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67960-0270-8E4F-9442-27FDFA4451EE}" type="datetime1">
              <a:rPr lang="en-US" smtClean="0"/>
              <a:t>6/1/17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960CB-3469-A94F-9453-854707F02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974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Relationship Id="rId3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2.emf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oleObject" Target="../embeddings/oleObject1.bin"/><Relationship Id="rId5" Type="http://schemas.openxmlformats.org/officeDocument/2006/relationships/image" Target="../media/image2.emf"/><Relationship Id="rId6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5.emf"/><Relationship Id="rId5" Type="http://schemas.openxmlformats.org/officeDocument/2006/relationships/oleObject" Target="../embeddings/oleObject3.bin"/><Relationship Id="rId6" Type="http://schemas.openxmlformats.org/officeDocument/2006/relationships/image" Target="../media/image6.emf"/><Relationship Id="rId7" Type="http://schemas.openxmlformats.org/officeDocument/2006/relationships/oleObject" Target="../embeddings/oleObject4.bin"/><Relationship Id="rId8" Type="http://schemas.openxmlformats.org/officeDocument/2006/relationships/image" Target="../media/image7.emf"/><Relationship Id="rId9" Type="http://schemas.openxmlformats.org/officeDocument/2006/relationships/oleObject" Target="../embeddings/oleObject5.bin"/><Relationship Id="rId10" Type="http://schemas.openxmlformats.org/officeDocument/2006/relationships/image" Target="../media/image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oleObject" Target="../embeddings/oleObject6.bin"/><Relationship Id="rId5" Type="http://schemas.openxmlformats.org/officeDocument/2006/relationships/image" Target="../media/image17.emf"/><Relationship Id="rId6" Type="http://schemas.openxmlformats.org/officeDocument/2006/relationships/oleObject" Target="../embeddings/oleObject7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Photon Structure Summary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Xiaoxuan Chu</a:t>
            </a:r>
          </a:p>
          <a:p>
            <a:r>
              <a:rPr lang="en-US" dirty="0" smtClean="0"/>
              <a:t>EIC TF </a:t>
            </a:r>
          </a:p>
          <a:p>
            <a:r>
              <a:rPr lang="en-US" dirty="0" smtClean="0"/>
              <a:t>06/01/2017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423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baseline="-25000" dirty="0" smtClean="0"/>
              <a:t>LL</a:t>
            </a:r>
            <a:endParaRPr lang="en-US" dirty="0"/>
          </a:p>
        </p:txBody>
      </p:sp>
      <p:pic>
        <p:nvPicPr>
          <p:cNvPr id="4" name="Picture 3" descr="ALLPa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1" y="2345782"/>
            <a:ext cx="6671038" cy="4506186"/>
          </a:xfrm>
          <a:prstGeom prst="rect">
            <a:avLst/>
          </a:prstGeom>
        </p:spPr>
      </p:pic>
      <p:pic>
        <p:nvPicPr>
          <p:cNvPr id="5" name="Picture 4" descr="xrec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59"/>
          <a:stretch/>
        </p:blipFill>
        <p:spPr>
          <a:xfrm>
            <a:off x="5900028" y="20139"/>
            <a:ext cx="3230744" cy="247117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6760979" y="2576313"/>
            <a:ext cx="206229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</a:t>
            </a:r>
            <a:r>
              <a:rPr lang="en-US" dirty="0" err="1" smtClean="0"/>
              <a:t>x_gamma</a:t>
            </a:r>
            <a:r>
              <a:rPr lang="en-US" dirty="0" smtClean="0"/>
              <a:t>&lt;=0.6,</a:t>
            </a:r>
          </a:p>
          <a:p>
            <a:r>
              <a:rPr lang="en-US" dirty="0" smtClean="0"/>
              <a:t>Resolved process fraction~92%</a:t>
            </a:r>
          </a:p>
          <a:p>
            <a:endParaRPr lang="en-US" dirty="0"/>
          </a:p>
          <a:p>
            <a:r>
              <a:rPr lang="en-US" dirty="0" smtClean="0"/>
              <a:t>When </a:t>
            </a:r>
          </a:p>
          <a:p>
            <a:r>
              <a:rPr lang="en-US" dirty="0" err="1"/>
              <a:t>x</a:t>
            </a:r>
            <a:r>
              <a:rPr lang="en-US" dirty="0" err="1" smtClean="0"/>
              <a:t>_gamma</a:t>
            </a:r>
            <a:r>
              <a:rPr lang="en-US" dirty="0" smtClean="0"/>
              <a:t>&gt;0.6,</a:t>
            </a:r>
          </a:p>
          <a:p>
            <a:r>
              <a:rPr lang="en-US" dirty="0" smtClean="0"/>
              <a:t>Direct process</a:t>
            </a:r>
            <a:r>
              <a:rPr lang="en-US" dirty="0"/>
              <a:t> </a:t>
            </a:r>
            <a:r>
              <a:rPr lang="en-US" dirty="0" smtClean="0"/>
              <a:t>fraction~63%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69908" y="2002910"/>
            <a:ext cx="4334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LL </a:t>
            </a:r>
            <a:r>
              <a:rPr lang="en-US" dirty="0"/>
              <a:t> </a:t>
            </a:r>
            <a:r>
              <a:rPr lang="en-US" dirty="0" smtClean="0"/>
              <a:t>is contributed from </a:t>
            </a:r>
            <a:r>
              <a:rPr lang="en-US" dirty="0" err="1" smtClean="0"/>
              <a:t>A_photon</a:t>
            </a:r>
            <a:r>
              <a:rPr lang="en-US" dirty="0" smtClean="0"/>
              <a:t>, </a:t>
            </a:r>
            <a:r>
              <a:rPr lang="en-US" dirty="0" err="1" smtClean="0"/>
              <a:t>A_proton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657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/>
              <a:t>Back up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451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resolution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3754" y="1232972"/>
            <a:ext cx="4680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How well we can reconstruct </a:t>
            </a:r>
            <a:r>
              <a:rPr lang="en-US" dirty="0" err="1" smtClean="0"/>
              <a:t>x_gamma</a:t>
            </a:r>
            <a:r>
              <a:rPr lang="en-US" dirty="0" smtClean="0"/>
              <a:t>:</a:t>
            </a:r>
          </a:p>
          <a:p>
            <a:r>
              <a:rPr lang="en-US" dirty="0" smtClean="0"/>
              <a:t>Input </a:t>
            </a:r>
            <a:r>
              <a:rPr lang="en-US" dirty="0" err="1" smtClean="0"/>
              <a:t>x_gamma</a:t>
            </a:r>
            <a:r>
              <a:rPr lang="en-US" dirty="0" smtClean="0"/>
              <a:t>, jet </a:t>
            </a:r>
            <a:r>
              <a:rPr lang="en-US" dirty="0" err="1" smtClean="0"/>
              <a:t>x_gamma</a:t>
            </a:r>
            <a:r>
              <a:rPr lang="en-US" dirty="0" smtClean="0"/>
              <a:t>, </a:t>
            </a:r>
            <a:r>
              <a:rPr lang="en-US" dirty="0" err="1" smtClean="0"/>
              <a:t>parton</a:t>
            </a:r>
            <a:r>
              <a:rPr lang="en-US" dirty="0" smtClean="0"/>
              <a:t> </a:t>
            </a:r>
            <a:r>
              <a:rPr lang="en-US" dirty="0" err="1" smtClean="0"/>
              <a:t>x_gamma</a:t>
            </a:r>
            <a:endParaRPr lang="en-US" dirty="0"/>
          </a:p>
        </p:txBody>
      </p:sp>
      <p:pic>
        <p:nvPicPr>
          <p:cNvPr id="5" name="Picture 4" descr="Screen Shot 2017-06-01 at 9.08.5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77" y="1971636"/>
            <a:ext cx="3125932" cy="217822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V="1">
            <a:off x="418713" y="2054641"/>
            <a:ext cx="2416536" cy="1725698"/>
          </a:xfrm>
          <a:prstGeom prst="line">
            <a:avLst/>
          </a:prstGeom>
          <a:ln w="3175" cmpd="sng">
            <a:solidFill>
              <a:srgbClr val="0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84924" y="4181656"/>
            <a:ext cx="35197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</a:t>
            </a:r>
            <a:r>
              <a:rPr lang="en-US" dirty="0" err="1" smtClean="0"/>
              <a:t>x_gamma</a:t>
            </a:r>
            <a:r>
              <a:rPr lang="en-US" dirty="0" smtClean="0"/>
              <a:t>&gt; jet </a:t>
            </a:r>
            <a:r>
              <a:rPr lang="en-US" dirty="0" err="1" smtClean="0"/>
              <a:t>x_gamma</a:t>
            </a:r>
            <a:r>
              <a:rPr lang="en-US" dirty="0" smtClean="0"/>
              <a:t>,</a:t>
            </a:r>
          </a:p>
          <a:p>
            <a:r>
              <a:rPr lang="en-US" dirty="0"/>
              <a:t>input </a:t>
            </a:r>
            <a:r>
              <a:rPr lang="en-US" dirty="0" err="1"/>
              <a:t>x_gamma</a:t>
            </a:r>
            <a:r>
              <a:rPr lang="en-US" dirty="0"/>
              <a:t> ~ </a:t>
            </a:r>
            <a:r>
              <a:rPr lang="en-US" dirty="0" err="1"/>
              <a:t>parton</a:t>
            </a:r>
            <a:r>
              <a:rPr lang="en-US" dirty="0"/>
              <a:t> </a:t>
            </a:r>
            <a:r>
              <a:rPr lang="en-US" dirty="0" err="1"/>
              <a:t>x_gamma</a:t>
            </a:r>
            <a:r>
              <a:rPr lang="en-US" dirty="0"/>
              <a:t>, </a:t>
            </a:r>
          </a:p>
          <a:p>
            <a:r>
              <a:rPr lang="en-US" dirty="0" smtClean="0"/>
              <a:t>Parton </a:t>
            </a:r>
            <a:r>
              <a:rPr lang="en-US" dirty="0" err="1" smtClean="0"/>
              <a:t>x_gamma</a:t>
            </a:r>
            <a:r>
              <a:rPr lang="en-US" dirty="0" smtClean="0"/>
              <a:t>&gt; jet </a:t>
            </a:r>
            <a:r>
              <a:rPr lang="en-US" dirty="0" err="1" smtClean="0"/>
              <a:t>x_gamma</a:t>
            </a:r>
            <a:endParaRPr lang="en-US" dirty="0"/>
          </a:p>
        </p:txBody>
      </p:sp>
      <p:pic>
        <p:nvPicPr>
          <p:cNvPr id="8" name="Picture 7" descr="Screen Shot 2017-06-01 at 9.17.4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013" y="1997292"/>
            <a:ext cx="3196312" cy="2106549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V="1">
            <a:off x="3438221" y="2078085"/>
            <a:ext cx="2322082" cy="1702253"/>
          </a:xfrm>
          <a:prstGeom prst="line">
            <a:avLst/>
          </a:prstGeom>
          <a:ln w="3175" cmpd="sng">
            <a:solidFill>
              <a:srgbClr val="0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Screen Shot 2017-06-01 at 9.10.13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888" y="2054641"/>
            <a:ext cx="3091829" cy="2036082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 flipV="1">
            <a:off x="6414591" y="2116570"/>
            <a:ext cx="2272209" cy="1663768"/>
          </a:xfrm>
          <a:prstGeom prst="line">
            <a:avLst/>
          </a:prstGeom>
          <a:ln w="3175" cmpd="sng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Screen Shot 2017-05-25 at 11.04.42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107" y="4440643"/>
            <a:ext cx="3096026" cy="2229754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>
            <a:off x="7761656" y="3976582"/>
            <a:ext cx="0" cy="3720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7761656" y="4348585"/>
            <a:ext cx="796996" cy="4802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558652" y="4071311"/>
            <a:ext cx="58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18%</a:t>
            </a:r>
            <a:endParaRPr lang="en-US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12</a:t>
            </a:fld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4924468" y="1048306"/>
            <a:ext cx="42178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 smtClean="0"/>
              <a:t>Cuts: High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di-jet events: </a:t>
            </a:r>
            <a:r>
              <a:rPr lang="en-US" dirty="0" err="1"/>
              <a:t>Num_jet</a:t>
            </a:r>
            <a:r>
              <a:rPr lang="en-US" dirty="0"/>
              <a:t> &gt;= 2, trigger jet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&gt;=5 </a:t>
            </a:r>
            <a:r>
              <a:rPr lang="en-US" dirty="0" err="1"/>
              <a:t>GeV</a:t>
            </a:r>
            <a:r>
              <a:rPr lang="en-US" dirty="0"/>
              <a:t>, associate jet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&gt;=4.5 </a:t>
            </a:r>
            <a:r>
              <a:rPr lang="en-US" dirty="0" err="1"/>
              <a:t>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885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resolution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9609" y="1232972"/>
            <a:ext cx="4519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Parton </a:t>
            </a:r>
            <a:r>
              <a:rPr lang="en-US" dirty="0" err="1" smtClean="0"/>
              <a:t>x_gamma</a:t>
            </a:r>
            <a:r>
              <a:rPr lang="en-US" dirty="0" smtClean="0"/>
              <a:t> compared with jet </a:t>
            </a:r>
            <a:r>
              <a:rPr lang="en-US" dirty="0" err="1" smtClean="0"/>
              <a:t>x_gamma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695966"/>
              </p:ext>
            </p:extLst>
          </p:nvPr>
        </p:nvGraphicFramePr>
        <p:xfrm>
          <a:off x="829247" y="1653225"/>
          <a:ext cx="2580137" cy="588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name="Equation" r:id="rId3" imgW="1892300" imgH="431800" progId="Equation.DSMT4">
                  <p:embed/>
                </p:oleObj>
              </mc:Choice>
              <mc:Fallback>
                <p:oleObj name="Equation" r:id="rId3" imgW="1892300" imgH="431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29247" y="1653225"/>
                        <a:ext cx="2580137" cy="588756"/>
                      </a:xfrm>
                      <a:prstGeom prst="rect">
                        <a:avLst/>
                      </a:prstGeom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 descr="Screen Shot 2017-05-25 at 11.02.09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4603"/>
            <a:ext cx="3223303" cy="2120344"/>
          </a:xfrm>
          <a:prstGeom prst="rect">
            <a:avLst/>
          </a:prstGeom>
        </p:spPr>
      </p:pic>
      <p:pic>
        <p:nvPicPr>
          <p:cNvPr id="7" name="Picture 6" descr="Screen Shot 2017-06-01 at 9.44.36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284" y="2357431"/>
            <a:ext cx="3133500" cy="2033293"/>
          </a:xfrm>
          <a:prstGeom prst="rect">
            <a:avLst/>
          </a:prstGeom>
        </p:spPr>
      </p:pic>
      <p:pic>
        <p:nvPicPr>
          <p:cNvPr id="8" name="Picture 7" descr="Screen Shot 2017-06-01 at 9.46.09 A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862" y="2344603"/>
            <a:ext cx="3050137" cy="1997114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V="1">
            <a:off x="482858" y="2462915"/>
            <a:ext cx="2301074" cy="1654772"/>
          </a:xfrm>
          <a:prstGeom prst="line">
            <a:avLst/>
          </a:prstGeom>
          <a:ln w="3175" cmpd="sng">
            <a:solidFill>
              <a:srgbClr val="0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701433" y="2462915"/>
            <a:ext cx="2187162" cy="1549288"/>
          </a:xfrm>
          <a:prstGeom prst="line">
            <a:avLst/>
          </a:prstGeom>
          <a:ln w="3175" cmpd="sng">
            <a:solidFill>
              <a:srgbClr val="0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607029" y="2450087"/>
            <a:ext cx="2131087" cy="1562116"/>
          </a:xfrm>
          <a:prstGeom prst="line">
            <a:avLst/>
          </a:prstGeom>
          <a:ln w="3175" cmpd="sng">
            <a:solidFill>
              <a:srgbClr val="0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599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7-06-01 at 10.02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000" y="0"/>
            <a:ext cx="5481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0534" y="705523"/>
            <a:ext cx="1326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Corrections: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03382" y="5002797"/>
            <a:ext cx="2311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Blue: </a:t>
            </a:r>
            <a:r>
              <a:rPr lang="en-US" dirty="0" err="1" smtClean="0">
                <a:solidFill>
                  <a:srgbClr val="3366FF"/>
                </a:solidFill>
              </a:rPr>
              <a:t>parton</a:t>
            </a:r>
            <a:r>
              <a:rPr lang="en-US" dirty="0">
                <a:solidFill>
                  <a:srgbClr val="3366FF"/>
                </a:solidFill>
              </a:rPr>
              <a:t> </a:t>
            </a:r>
            <a:r>
              <a:rPr lang="en-US" dirty="0" err="1" smtClean="0">
                <a:solidFill>
                  <a:srgbClr val="3366FF"/>
                </a:solidFill>
              </a:rPr>
              <a:t>x_gamma</a:t>
            </a:r>
            <a:endParaRPr lang="en-US" dirty="0" smtClean="0">
              <a:solidFill>
                <a:srgbClr val="3366FF"/>
              </a:solidFill>
            </a:endParaRPr>
          </a:p>
          <a:p>
            <a:r>
              <a:rPr lang="en-US" dirty="0" smtClean="0"/>
              <a:t>Black: jet </a:t>
            </a:r>
            <a:r>
              <a:rPr lang="en-US" dirty="0" err="1" smtClean="0"/>
              <a:t>x_gamma</a:t>
            </a:r>
            <a:endParaRPr lang="en-US" dirty="0"/>
          </a:p>
        </p:txBody>
      </p:sp>
      <p:pic>
        <p:nvPicPr>
          <p:cNvPr id="8" name="Picture 7" descr="Screen Shot 2017-06-01 at 9.10.1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61" y="2966714"/>
            <a:ext cx="3978323" cy="2619871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505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9737"/>
            <a:ext cx="8229600" cy="4518604"/>
          </a:xfrm>
        </p:spPr>
        <p:txBody>
          <a:bodyPr/>
          <a:lstStyle/>
          <a:p>
            <a:r>
              <a:rPr lang="en-US" dirty="0" smtClean="0"/>
              <a:t>Kinematic cut:</a:t>
            </a:r>
          </a:p>
          <a:p>
            <a:pPr lvl="1"/>
            <a:r>
              <a:rPr lang="en-US" sz="2400" dirty="0" smtClean="0"/>
              <a:t>Direct + resolved processes</a:t>
            </a:r>
          </a:p>
          <a:p>
            <a:pPr lvl="1"/>
            <a:r>
              <a:rPr lang="en-US" sz="2400" dirty="0" smtClean="0"/>
              <a:t>Q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&lt;0.1 GeV</a:t>
            </a:r>
            <a:r>
              <a:rPr lang="en-US" sz="2400" baseline="30000" dirty="0" smtClean="0"/>
              <a:t>2</a:t>
            </a:r>
          </a:p>
          <a:p>
            <a:pPr lvl="2"/>
            <a:r>
              <a:rPr lang="en-US" sz="2000" dirty="0" smtClean="0"/>
              <a:t>Q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&gt;&gt;1 GeV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: probing proton structure via </a:t>
            </a:r>
            <a:r>
              <a:rPr lang="en-US" sz="2000" dirty="0" err="1" smtClean="0"/>
              <a:t>pointlike</a:t>
            </a:r>
            <a:r>
              <a:rPr lang="en-US" sz="2000" dirty="0" smtClean="0"/>
              <a:t> virtual photons</a:t>
            </a:r>
          </a:p>
          <a:p>
            <a:pPr lvl="2"/>
            <a:r>
              <a:rPr lang="en-US" sz="2000" dirty="0" smtClean="0"/>
              <a:t>Q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&lt;&lt;1 GeV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: probing photon structure via </a:t>
            </a:r>
            <a:r>
              <a:rPr lang="en-US" sz="2000" dirty="0" err="1" smtClean="0"/>
              <a:t>dijet</a:t>
            </a:r>
            <a:r>
              <a:rPr lang="en-US" sz="2000" dirty="0" smtClean="0"/>
              <a:t> system </a:t>
            </a:r>
            <a:endParaRPr lang="en-US" sz="2000" baseline="30000" dirty="0" smtClean="0"/>
          </a:p>
          <a:p>
            <a:pPr lvl="1"/>
            <a:r>
              <a:rPr lang="en-US" sz="2400" dirty="0" smtClean="0"/>
              <a:t>High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 di-jet events: </a:t>
            </a:r>
            <a:r>
              <a:rPr lang="en-US" sz="2400" dirty="0" err="1" smtClean="0"/>
              <a:t>Num_jet</a:t>
            </a:r>
            <a:r>
              <a:rPr lang="en-US" sz="2400" dirty="0" smtClean="0"/>
              <a:t> &gt;= 2, trigger jet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&gt;=5 </a:t>
            </a:r>
            <a:r>
              <a:rPr lang="en-US" sz="2400" dirty="0" err="1" smtClean="0"/>
              <a:t>GeV</a:t>
            </a:r>
            <a:r>
              <a:rPr lang="en-US" sz="2400" dirty="0" smtClean="0"/>
              <a:t>, associate jet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&gt;=4.5 </a:t>
            </a:r>
            <a:r>
              <a:rPr lang="en-US" sz="2400" dirty="0" err="1" smtClean="0"/>
              <a:t>GeV</a:t>
            </a:r>
            <a:endParaRPr lang="en-US" sz="2400" dirty="0" smtClean="0"/>
          </a:p>
          <a:p>
            <a:pPr lvl="1"/>
            <a:r>
              <a:rPr lang="en-US" sz="2400" dirty="0" smtClean="0"/>
              <a:t>use stable particles</a:t>
            </a:r>
            <a:r>
              <a:rPr lang="en-US" sz="2000" dirty="0" smtClean="0"/>
              <a:t> </a:t>
            </a:r>
            <a:r>
              <a:rPr lang="en-US" sz="2400" dirty="0" smtClean="0"/>
              <a:t>to reconstruct jets, with particle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&gt;=250 MeV, particle -4.5&lt;</a:t>
            </a:r>
            <a:r>
              <a:rPr lang="en-US" sz="2400" dirty="0" err="1" smtClean="0"/>
              <a:t>η</a:t>
            </a:r>
            <a:r>
              <a:rPr lang="en-US" sz="2400" dirty="0" smtClean="0"/>
              <a:t>&lt;4.5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Di-jet </a:t>
            </a:r>
            <a:r>
              <a:rPr lang="en-US" dirty="0" smtClean="0"/>
              <a:t>Measurements in </a:t>
            </a:r>
            <a:r>
              <a:rPr lang="en-US" dirty="0" err="1" smtClean="0"/>
              <a:t>photoproduction</a:t>
            </a:r>
            <a:r>
              <a:rPr lang="en-US" dirty="0" smtClean="0"/>
              <a:t> events</a:t>
            </a:r>
            <a:endParaRPr lang="en-US" dirty="0"/>
          </a:p>
        </p:txBody>
      </p:sp>
      <p:pic>
        <p:nvPicPr>
          <p:cNvPr id="9" name="Picture 8" descr="Screen Shot 2017-05-31 at 2.08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323" y="1534895"/>
            <a:ext cx="4021409" cy="157780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84067" y="1445642"/>
            <a:ext cx="85634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21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xrec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59"/>
          <a:stretch/>
        </p:blipFill>
        <p:spPr>
          <a:xfrm>
            <a:off x="185199" y="2265484"/>
            <a:ext cx="4212051" cy="322176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945928"/>
              </p:ext>
            </p:extLst>
          </p:nvPr>
        </p:nvGraphicFramePr>
        <p:xfrm>
          <a:off x="2984425" y="1549384"/>
          <a:ext cx="2580137" cy="588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3" name="Equation" r:id="rId4" imgW="1892300" imgH="431800" progId="Equation.DSMT4">
                  <p:embed/>
                </p:oleObj>
              </mc:Choice>
              <mc:Fallback>
                <p:oleObj name="Equation" r:id="rId4" imgW="1892300" imgH="431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84425" y="1549384"/>
                        <a:ext cx="2580137" cy="588756"/>
                      </a:xfrm>
                      <a:prstGeom prst="rect">
                        <a:avLst/>
                      </a:prstGeom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80649" y="5487252"/>
            <a:ext cx="3200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x_gamma</a:t>
            </a:r>
            <a:r>
              <a:rPr lang="en-US" dirty="0" smtClean="0"/>
              <a:t>&lt;=0.6, </a:t>
            </a:r>
            <a:r>
              <a:rPr lang="en-US" dirty="0" smtClean="0"/>
              <a:t>resolved</a:t>
            </a:r>
          </a:p>
          <a:p>
            <a:r>
              <a:rPr lang="en-US" dirty="0" smtClean="0"/>
              <a:t>Resolved process fraction ~ 92%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7346" y="1602304"/>
            <a:ext cx="2511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Reconstructed </a:t>
            </a:r>
            <a:r>
              <a:rPr lang="en-US" dirty="0" err="1"/>
              <a:t>x</a:t>
            </a:r>
            <a:r>
              <a:rPr lang="en-US" dirty="0" err="1" smtClean="0"/>
              <a:t>_gamma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3</a:t>
            </a:fld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Di-jet </a:t>
            </a:r>
            <a:r>
              <a:rPr lang="en-US" dirty="0" smtClean="0"/>
              <a:t>Measurements in </a:t>
            </a:r>
            <a:r>
              <a:rPr lang="en-US" dirty="0" err="1" smtClean="0"/>
              <a:t>photoproduction</a:t>
            </a:r>
            <a:r>
              <a:rPr lang="en-US" dirty="0" smtClean="0"/>
              <a:t> events</a:t>
            </a:r>
            <a:endParaRPr lang="en-US" dirty="0"/>
          </a:p>
        </p:txBody>
      </p:sp>
      <p:pic>
        <p:nvPicPr>
          <p:cNvPr id="16" name="Picture 15" descr="xrec_xbparton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250" y="2265484"/>
            <a:ext cx="4746750" cy="3214730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 flipV="1">
            <a:off x="5119317" y="2593042"/>
            <a:ext cx="3293824" cy="2394594"/>
          </a:xfrm>
          <a:prstGeom prst="line">
            <a:avLst/>
          </a:prstGeom>
          <a:ln w="28575" cmpd="sng">
            <a:solidFill>
              <a:srgbClr val="0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8771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</a:t>
            </a:r>
            <a:r>
              <a:rPr lang="en-US" dirty="0" smtClean="0"/>
              <a:t>Un)polarized photon structure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2141780"/>
              </p:ext>
            </p:extLst>
          </p:nvPr>
        </p:nvGraphicFramePr>
        <p:xfrm>
          <a:off x="1891307" y="1289360"/>
          <a:ext cx="5804038" cy="1032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1" name="Equation" r:id="rId3" imgW="2641600" imgH="469900" progId="Equation.DSMT4">
                  <p:embed/>
                </p:oleObj>
              </mc:Choice>
              <mc:Fallback>
                <p:oleObj name="Equation" r:id="rId3" imgW="2641600" imgH="469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91307" y="1289360"/>
                        <a:ext cx="5804038" cy="10324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6509816"/>
              </p:ext>
            </p:extLst>
          </p:nvPr>
        </p:nvGraphicFramePr>
        <p:xfrm>
          <a:off x="1805800" y="3836650"/>
          <a:ext cx="6138577" cy="10005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2" name="Equation" r:id="rId5" imgW="2882900" imgH="469900" progId="Equation.DSMT4">
                  <p:embed/>
                </p:oleObj>
              </mc:Choice>
              <mc:Fallback>
                <p:oleObj name="Equation" r:id="rId5" imgW="2882900" imgH="469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05800" y="3836650"/>
                        <a:ext cx="6138577" cy="10005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96774" y="1683097"/>
            <a:ext cx="1294533" cy="369332"/>
          </a:xfrm>
          <a:prstGeom prst="rect">
            <a:avLst/>
          </a:prstGeom>
          <a:solidFill>
            <a:srgbClr val="558ED5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unpolarized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6774" y="4024161"/>
            <a:ext cx="1051978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polarized</a:t>
            </a:r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5413900"/>
              </p:ext>
            </p:extLst>
          </p:nvPr>
        </p:nvGraphicFramePr>
        <p:xfrm>
          <a:off x="1805800" y="4837211"/>
          <a:ext cx="3266024" cy="8437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" name="Equation" r:id="rId7" imgW="1524000" imgH="393700" progId="Equation.DSMT4">
                  <p:embed/>
                </p:oleObj>
              </mc:Choice>
              <mc:Fallback>
                <p:oleObj name="Equation" r:id="rId7" imgW="15240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805800" y="4837211"/>
                        <a:ext cx="3266024" cy="8437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Arrow Connector 12"/>
          <p:cNvCxnSpPr/>
          <p:nvPr/>
        </p:nvCxnSpPr>
        <p:spPr>
          <a:xfrm flipV="1">
            <a:off x="2698555" y="2067928"/>
            <a:ext cx="778154" cy="2604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373802" y="2328402"/>
            <a:ext cx="163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Flux of photons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880559" y="2052430"/>
            <a:ext cx="994530" cy="3221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907898" y="2374568"/>
            <a:ext cx="19890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Unpolarized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PDFs of the photon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6058520" y="1959822"/>
            <a:ext cx="510022" cy="2100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742809" y="2102978"/>
            <a:ext cx="2952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Unpolarized</a:t>
            </a:r>
            <a:r>
              <a:rPr lang="en-US" dirty="0" smtClean="0"/>
              <a:t> PDFs </a:t>
            </a:r>
            <a:r>
              <a:rPr lang="en-US" dirty="0" smtClean="0"/>
              <a:t>of the proton</a:t>
            </a:r>
          </a:p>
          <a:p>
            <a:r>
              <a:rPr lang="en-US" dirty="0" smtClean="0"/>
              <a:t>(experimentally constraint)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7402438" y="2052429"/>
            <a:ext cx="292907" cy="269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323070" y="2262529"/>
            <a:ext cx="1931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Subprocess</a:t>
            </a:r>
            <a:r>
              <a:rPr lang="en-US" dirty="0" smtClean="0"/>
              <a:t> cross </a:t>
            </a:r>
          </a:p>
          <a:p>
            <a:r>
              <a:rPr lang="en-US" dirty="0" smtClean="0"/>
              <a:t>section(calculable)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96774" y="3020899"/>
            <a:ext cx="7521196" cy="6463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The photon PDFs can be extracted by measuring the </a:t>
            </a:r>
            <a:r>
              <a:rPr lang="en-US" dirty="0" err="1" smtClean="0"/>
              <a:t>dijet</a:t>
            </a:r>
            <a:r>
              <a:rPr lang="en-US" dirty="0" smtClean="0"/>
              <a:t> cross section of </a:t>
            </a:r>
            <a:r>
              <a:rPr lang="en-US" dirty="0" err="1" smtClean="0"/>
              <a:t>photoproduction</a:t>
            </a:r>
            <a:r>
              <a:rPr lang="en-US" dirty="0" smtClean="0"/>
              <a:t> events.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880559" y="4592551"/>
            <a:ext cx="4272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Polarized PDFs of the photon: “max”, “min”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4584405" y="4459643"/>
            <a:ext cx="0" cy="2289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3127403"/>
              </p:ext>
            </p:extLst>
          </p:nvPr>
        </p:nvGraphicFramePr>
        <p:xfrm>
          <a:off x="1805800" y="5582862"/>
          <a:ext cx="1989252" cy="489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4" name="Equation" r:id="rId9" imgW="825500" imgH="203200" progId="Equation.DSMT4">
                  <p:embed/>
                </p:oleObj>
              </mc:Choice>
              <mc:Fallback>
                <p:oleObj name="Equation" r:id="rId9" imgW="8255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805800" y="5582862"/>
                        <a:ext cx="1989252" cy="489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596774" y="6086815"/>
            <a:ext cx="7956024" cy="369332"/>
          </a:xfrm>
          <a:prstGeom prst="rect">
            <a:avLst/>
          </a:prstGeom>
          <a:solidFill>
            <a:srgbClr val="953735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Polarized photon PDFs can be extracted by measuring the cross section asymmetry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00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ol_xsection_xgamma0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545" y="807430"/>
            <a:ext cx="3902321" cy="4629653"/>
          </a:xfrm>
          <a:prstGeom prst="rect">
            <a:avLst/>
          </a:prstGeom>
        </p:spPr>
      </p:pic>
      <p:pic>
        <p:nvPicPr>
          <p:cNvPr id="5" name="Picture 4" descr="unpol_xsection_xgamma0to1_smallQ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0660"/>
            <a:ext cx="4166886" cy="46409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(Un)polarized photon structure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2399" y="5380305"/>
            <a:ext cx="89216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 err="1" smtClean="0"/>
              <a:t>x_gamma</a:t>
            </a:r>
            <a:r>
              <a:rPr lang="en-US" dirty="0" smtClean="0"/>
              <a:t> range covers from 0.01 to 1 at EIC, the </a:t>
            </a:r>
            <a:r>
              <a:rPr lang="en-US" dirty="0" err="1" smtClean="0"/>
              <a:t>x_gamma</a:t>
            </a:r>
            <a:r>
              <a:rPr lang="en-US" dirty="0" smtClean="0"/>
              <a:t> at HERA is from 0.1 to 1.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 probe the events with Q</a:t>
            </a:r>
            <a:r>
              <a:rPr lang="en-US" baseline="30000" dirty="0" smtClean="0"/>
              <a:t>2</a:t>
            </a:r>
            <a:r>
              <a:rPr lang="en-US" dirty="0" smtClean="0"/>
              <a:t>&lt;0.1 GeV</a:t>
            </a:r>
            <a:r>
              <a:rPr lang="en-US" baseline="30000" dirty="0" smtClean="0"/>
              <a:t>2</a:t>
            </a:r>
            <a:r>
              <a:rPr lang="en-US" dirty="0" smtClean="0"/>
              <a:t>, low Q</a:t>
            </a:r>
            <a:r>
              <a:rPr lang="en-US" baseline="30000" dirty="0" smtClean="0"/>
              <a:t>2</a:t>
            </a:r>
            <a:r>
              <a:rPr lang="en-US" dirty="0" smtClean="0"/>
              <a:t> events are detected directly by low Q</a:t>
            </a:r>
            <a:r>
              <a:rPr lang="en-US" baseline="30000" dirty="0" smtClean="0"/>
              <a:t>2</a:t>
            </a:r>
            <a:r>
              <a:rPr lang="en-US" dirty="0" smtClean="0"/>
              <a:t> tagger at EIC; HERA is lack of statistic, Q</a:t>
            </a:r>
            <a:r>
              <a:rPr lang="en-US" baseline="30000" dirty="0" smtClean="0"/>
              <a:t>2</a:t>
            </a:r>
            <a:r>
              <a:rPr lang="en-US" dirty="0" smtClean="0"/>
              <a:t>&lt;4 GeV</a:t>
            </a:r>
            <a:r>
              <a:rPr lang="en-US" baseline="30000" dirty="0" smtClean="0"/>
              <a:t>2</a:t>
            </a:r>
            <a:r>
              <a:rPr lang="en-US" dirty="0" smtClean="0"/>
              <a:t> is considered as </a:t>
            </a:r>
            <a:r>
              <a:rPr lang="en-US" dirty="0" err="1" smtClean="0"/>
              <a:t>photoproduction</a:t>
            </a:r>
            <a:r>
              <a:rPr lang="en-US" dirty="0" smtClean="0"/>
              <a:t> process at HERA, HERA measure these events by requiring that the scattered electron remains in the beam pipe, undetected in the main part of H1 detector.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390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ubFracP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2" y="2139112"/>
            <a:ext cx="4772529" cy="3232189"/>
          </a:xfrm>
          <a:prstGeom prst="rect">
            <a:avLst/>
          </a:prstGeom>
        </p:spPr>
      </p:pic>
      <p:pic>
        <p:nvPicPr>
          <p:cNvPr id="6" name="Picture 5" descr="SubFracEt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470" y="2139112"/>
            <a:ext cx="4772530" cy="3232189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Flavor tagging in photon jet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2532" y="1272662"/>
            <a:ext cx="80215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Do flavor tagging in resolved process: with </a:t>
            </a:r>
            <a:r>
              <a:rPr lang="en-US" dirty="0" err="1" smtClean="0"/>
              <a:t>x_gamma</a:t>
            </a:r>
            <a:r>
              <a:rPr lang="en-US" dirty="0" smtClean="0"/>
              <a:t>&lt;=0.6 cut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I</a:t>
            </a:r>
            <a:r>
              <a:rPr lang="en-US" dirty="0" smtClean="0"/>
              <a:t>n resolved process, there are types of </a:t>
            </a:r>
            <a:r>
              <a:rPr lang="en-US" dirty="0" err="1" smtClean="0"/>
              <a:t>subprocesses</a:t>
            </a:r>
            <a:r>
              <a:rPr lang="en-US" dirty="0" smtClean="0"/>
              <a:t>: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In the selected </a:t>
            </a:r>
            <a:r>
              <a:rPr lang="en-US" dirty="0" err="1" smtClean="0"/>
              <a:t>dijet</a:t>
            </a:r>
            <a:r>
              <a:rPr lang="en-US" dirty="0" smtClean="0"/>
              <a:t> events, the </a:t>
            </a:r>
            <a:r>
              <a:rPr lang="en-US" dirty="0" err="1" smtClean="0"/>
              <a:t>subprocess</a:t>
            </a:r>
            <a:r>
              <a:rPr lang="en-US" dirty="0" smtClean="0"/>
              <a:t> fraction distribution depends on average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/</a:t>
            </a:r>
            <a:r>
              <a:rPr lang="en-US" i="1" dirty="0" err="1" smtClean="0"/>
              <a:t>η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59352" y="2472991"/>
            <a:ext cx="1096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q from photon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759352" y="2868590"/>
            <a:ext cx="10877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g</a:t>
            </a:r>
            <a:r>
              <a:rPr lang="en-US" sz="1200" dirty="0" smtClean="0"/>
              <a:t> from photon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21908" y="5305702"/>
            <a:ext cx="8955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err="1"/>
              <a:t>q</a:t>
            </a:r>
            <a:r>
              <a:rPr lang="en-US" dirty="0" err="1" smtClean="0"/>
              <a:t>q-qq</a:t>
            </a:r>
            <a:r>
              <a:rPr lang="en-US" dirty="0" smtClean="0"/>
              <a:t> process is more likely to dominate at large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region, compared with </a:t>
            </a:r>
            <a:r>
              <a:rPr lang="en-US" dirty="0" err="1" smtClean="0"/>
              <a:t>qg-qg</a:t>
            </a:r>
            <a:r>
              <a:rPr lang="en-US" dirty="0" smtClean="0"/>
              <a:t>/</a:t>
            </a:r>
            <a:r>
              <a:rPr lang="en-US" dirty="0" err="1" smtClean="0"/>
              <a:t>gq-gq</a:t>
            </a:r>
            <a:r>
              <a:rPr lang="en-US" dirty="0" smtClean="0"/>
              <a:t>/</a:t>
            </a:r>
            <a:r>
              <a:rPr lang="en-US" dirty="0" err="1" smtClean="0"/>
              <a:t>gg-gg</a:t>
            </a:r>
            <a:r>
              <a:rPr lang="en-US" dirty="0" smtClean="0"/>
              <a:t> process, the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of a quark jet from the photon is probably higher than that of a gluon jet.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/>
              <a:t>q</a:t>
            </a:r>
            <a:r>
              <a:rPr lang="en-US" dirty="0" err="1" smtClean="0"/>
              <a:t>g-qg</a:t>
            </a:r>
            <a:r>
              <a:rPr lang="en-US" dirty="0" smtClean="0"/>
              <a:t> process dominates at negative </a:t>
            </a:r>
            <a:r>
              <a:rPr lang="en-US" i="1" dirty="0" err="1" smtClean="0"/>
              <a:t>η</a:t>
            </a:r>
            <a:r>
              <a:rPr lang="en-US" dirty="0" smtClean="0"/>
              <a:t> region, quark jet from the photon side is more likely to take a negative </a:t>
            </a:r>
            <a:r>
              <a:rPr lang="en-US" i="1" dirty="0" err="1" smtClean="0"/>
              <a:t>η</a:t>
            </a:r>
            <a:r>
              <a:rPr lang="en-US" i="1" dirty="0" smtClean="0"/>
              <a:t>. </a:t>
            </a:r>
            <a:r>
              <a:rPr lang="en-US" dirty="0" smtClean="0"/>
              <a:t>The quark jet from proton is more positive.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988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Flavor tagging in photon jet</a:t>
            </a:r>
            <a:endParaRPr lang="en-US" dirty="0"/>
          </a:p>
        </p:txBody>
      </p:sp>
      <p:pic>
        <p:nvPicPr>
          <p:cNvPr id="4" name="Picture 3" descr="PhotonProtonJetEta_sub_smallQ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68"/>
          <a:stretch/>
        </p:blipFill>
        <p:spPr>
          <a:xfrm>
            <a:off x="-66140" y="1417638"/>
            <a:ext cx="4550504" cy="35655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8182" y="5200858"/>
            <a:ext cx="82766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For the photon side: </a:t>
            </a:r>
            <a:r>
              <a:rPr lang="en-US" i="1" dirty="0" err="1" smtClean="0"/>
              <a:t>η</a:t>
            </a:r>
            <a:r>
              <a:rPr lang="en-US" i="1" dirty="0" smtClean="0"/>
              <a:t> </a:t>
            </a:r>
            <a:r>
              <a:rPr lang="en-US" dirty="0" smtClean="0"/>
              <a:t>of a quark jet is more negative than a gluon jet,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For the proton side: </a:t>
            </a:r>
            <a:r>
              <a:rPr lang="en-US" i="1" dirty="0" err="1" smtClean="0"/>
              <a:t>η</a:t>
            </a:r>
            <a:r>
              <a:rPr lang="en-US" i="1" dirty="0" smtClean="0"/>
              <a:t> </a:t>
            </a:r>
            <a:r>
              <a:rPr lang="en-US" dirty="0" smtClean="0"/>
              <a:t>of a quark jet is more positive than a gluon jet.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By applying different </a:t>
            </a:r>
            <a:r>
              <a:rPr lang="en-US" i="1" dirty="0" err="1" smtClean="0"/>
              <a:t>η</a:t>
            </a:r>
            <a:r>
              <a:rPr lang="en-US" i="1" dirty="0" smtClean="0"/>
              <a:t> </a:t>
            </a:r>
            <a:r>
              <a:rPr lang="en-US" dirty="0" smtClean="0"/>
              <a:t>cut, we can probe quark/gluon jet from photon/proton side. </a:t>
            </a:r>
            <a:endParaRPr lang="en-US" dirty="0"/>
          </a:p>
        </p:txBody>
      </p:sp>
      <p:pic>
        <p:nvPicPr>
          <p:cNvPr id="6" name="Picture 5" descr="PhotonProtonDeltaEta_sub_smallQ2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375"/>
          <a:stretch/>
        </p:blipFill>
        <p:spPr>
          <a:xfrm>
            <a:off x="4569835" y="1417638"/>
            <a:ext cx="4508025" cy="356559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691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Flavor tagging in photon jet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7235" y="5814504"/>
            <a:ext cx="7619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Separate the contribution from different flavor </a:t>
            </a:r>
            <a:r>
              <a:rPr lang="en-US" dirty="0" err="1" smtClean="0"/>
              <a:t>parton</a:t>
            </a:r>
            <a:r>
              <a:rPr lang="en-US" dirty="0" smtClean="0"/>
              <a:t> to the PDFs, which can not be probed at HERA, because we have a good PID at EIC.</a:t>
            </a:r>
            <a:endParaRPr lang="en-US" dirty="0"/>
          </a:p>
        </p:txBody>
      </p:sp>
      <p:pic>
        <p:nvPicPr>
          <p:cNvPr id="6" name="Picture 5" descr="Screen Shot 2016-11-18 at 3.38.2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325" y="1322981"/>
            <a:ext cx="2460296" cy="2473973"/>
          </a:xfrm>
          <a:prstGeom prst="rect">
            <a:avLst/>
          </a:prstGeom>
        </p:spPr>
      </p:pic>
      <p:pic>
        <p:nvPicPr>
          <p:cNvPr id="4" name="Picture 3" descr="flavor_tagging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26" y="1196041"/>
            <a:ext cx="6523884" cy="44067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29710" y="3705132"/>
            <a:ext cx="21009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Gluon carries no flavor, no sensitivity between the leading </a:t>
            </a:r>
            <a:r>
              <a:rPr lang="en-US" altLang="zh-CN" dirty="0" smtClean="0"/>
              <a:t>hadron</a:t>
            </a:r>
            <a:r>
              <a:rPr lang="en-US" altLang="zh-CN" dirty="0"/>
              <a:t> </a:t>
            </a:r>
            <a:r>
              <a:rPr lang="en-US" altLang="zh-CN" dirty="0" smtClean="0"/>
              <a:t>type</a:t>
            </a:r>
            <a:r>
              <a:rPr lang="en-US" dirty="0" smtClean="0"/>
              <a:t> with gluon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667018" y="1547888"/>
            <a:ext cx="710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gluon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639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Polarized case</a:t>
            </a:r>
            <a:endParaRPr lang="en-US" dirty="0"/>
          </a:p>
        </p:txBody>
      </p:sp>
      <p:pic>
        <p:nvPicPr>
          <p:cNvPr id="4" name="Picture 3" descr="A_photon_udsg_max_min_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08" y="1941606"/>
            <a:ext cx="7238550" cy="4889532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9673484"/>
              </p:ext>
            </p:extLst>
          </p:nvPr>
        </p:nvGraphicFramePr>
        <p:xfrm>
          <a:off x="837666" y="1119188"/>
          <a:ext cx="1443427" cy="8224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6" name="Equation" r:id="rId4" imgW="1092200" imgH="622300" progId="Equation.DSMT4">
                  <p:embed/>
                </p:oleObj>
              </mc:Choice>
              <mc:Fallback>
                <p:oleObj name="Equation" r:id="rId4" imgW="1092200" imgH="622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7666" y="1119188"/>
                        <a:ext cx="1443427" cy="8224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81093" y="1417638"/>
            <a:ext cx="2042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n resolved process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26370" y="1483787"/>
            <a:ext cx="1960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direct process: 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70905" y="3698373"/>
            <a:ext cx="5181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</a:t>
            </a:r>
            <a:r>
              <a:rPr lang="en-US" sz="2800" baseline="-25000" dirty="0" smtClean="0"/>
              <a:t>u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615125" y="3698373"/>
            <a:ext cx="5181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</a:t>
            </a:r>
            <a:r>
              <a:rPr lang="en-US" sz="2800" baseline="-25000" dirty="0"/>
              <a:t>d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196661" y="5762351"/>
            <a:ext cx="492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</a:t>
            </a:r>
            <a:r>
              <a:rPr lang="en-US" sz="2800" baseline="-25000" dirty="0"/>
              <a:t>s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4628216" y="5762351"/>
            <a:ext cx="5051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</a:t>
            </a:r>
            <a:r>
              <a:rPr lang="en-US" sz="2800" baseline="-25000" dirty="0"/>
              <a:t>g</a:t>
            </a:r>
            <a:endParaRPr lang="en-US" sz="2800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9006056"/>
              </p:ext>
            </p:extLst>
          </p:nvPr>
        </p:nvGraphicFramePr>
        <p:xfrm>
          <a:off x="5282943" y="1271588"/>
          <a:ext cx="1443427" cy="8224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7" name="Equation" r:id="rId6" imgW="1092200" imgH="622300" progId="Equation.DSMT4">
                  <p:embed/>
                </p:oleObj>
              </mc:Choice>
              <mc:Fallback>
                <p:oleObj name="Equation" r:id="rId6" imgW="1092200" imgH="622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82943" y="1271588"/>
                        <a:ext cx="1443427" cy="8224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/>
          <p:cNvCxnSpPr/>
          <p:nvPr/>
        </p:nvCxnSpPr>
        <p:spPr>
          <a:xfrm>
            <a:off x="3743583" y="1743890"/>
            <a:ext cx="291021" cy="3501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3240910" y="2182918"/>
            <a:ext cx="0" cy="43009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859101" y="2196148"/>
            <a:ext cx="0" cy="428774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60CB-3469-A94F-9453-854707F020F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49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672</Words>
  <Application>Microsoft Macintosh PowerPoint</Application>
  <PresentationFormat>On-screen Show (4:3)</PresentationFormat>
  <Paragraphs>91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Equation</vt:lpstr>
      <vt:lpstr>Photon Structure Summary</vt:lpstr>
      <vt:lpstr>Di-jet Measurements in photoproduction events</vt:lpstr>
      <vt:lpstr>Di-jet Measurements in photoproduction events</vt:lpstr>
      <vt:lpstr>(Un)polarized photon structure</vt:lpstr>
      <vt:lpstr>(Un)polarized photon structure</vt:lpstr>
      <vt:lpstr>Flavor tagging in photon jet</vt:lpstr>
      <vt:lpstr>Flavor tagging in photon jet</vt:lpstr>
      <vt:lpstr>Flavor tagging in photon jet</vt:lpstr>
      <vt:lpstr>Polarized case</vt:lpstr>
      <vt:lpstr>ALL</vt:lpstr>
      <vt:lpstr>PowerPoint Presentation</vt:lpstr>
      <vt:lpstr>resolution</vt:lpstr>
      <vt:lpstr>resolution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Photon Structure Summary</dc:title>
  <dc:creator>Xiaoxuan Chu</dc:creator>
  <cp:lastModifiedBy>Xiaoxuan Chu</cp:lastModifiedBy>
  <cp:revision>53</cp:revision>
  <dcterms:created xsi:type="dcterms:W3CDTF">2017-05-31T17:39:41Z</dcterms:created>
  <dcterms:modified xsi:type="dcterms:W3CDTF">2017-06-01T15:31:57Z</dcterms:modified>
</cp:coreProperties>
</file>